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344" r:id="rId4"/>
    <p:sldId id="340" r:id="rId5"/>
    <p:sldId id="343" r:id="rId6"/>
    <p:sldId id="308" r:id="rId7"/>
    <p:sldId id="258" r:id="rId8"/>
    <p:sldId id="347" r:id="rId9"/>
    <p:sldId id="286" r:id="rId10"/>
    <p:sldId id="345" r:id="rId11"/>
    <p:sldId id="280" r:id="rId12"/>
    <p:sldId id="285" r:id="rId13"/>
    <p:sldId id="348" r:id="rId14"/>
    <p:sldId id="337" r:id="rId15"/>
    <p:sldId id="350" r:id="rId16"/>
    <p:sldId id="341" r:id="rId17"/>
    <p:sldId id="351" r:id="rId18"/>
    <p:sldId id="277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dLbl>
              <c:idx val="13"/>
              <c:layout>
                <c:manualLayout>
                  <c:x val="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  <c:pt idx="13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2.9091195629815225E-3"/>
                  <c:y val="-0.234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dLbl>
              <c:idx val="13"/>
              <c:layout>
                <c:manualLayout>
                  <c:x val="0"/>
                  <c:y val="-0.2343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  <c:pt idx="13">
                  <c:v>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0795904"/>
        <c:axId val="10079744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dLbl>
              <c:idx val="13"/>
              <c:layout>
                <c:manualLayout>
                  <c:x val="-2.4727516285342938E-2"/>
                  <c:y val="-4.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Лист1!$D$2:$D$15</c:f>
              <c:numCache>
                <c:formatCode>0%</c:formatCode>
                <c:ptCount val="14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  <c:pt idx="13">
                  <c:v>0.28000000000000003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33536"/>
        <c:axId val="100832000"/>
      </c:lineChart>
      <c:catAx>
        <c:axId val="100795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00797440"/>
        <c:crosses val="autoZero"/>
        <c:auto val="1"/>
        <c:lblAlgn val="ctr"/>
        <c:lblOffset val="100"/>
        <c:noMultiLvlLbl val="0"/>
      </c:catAx>
      <c:valAx>
        <c:axId val="100797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00795904"/>
        <c:crosses val="autoZero"/>
        <c:crossBetween val="between"/>
      </c:valAx>
      <c:valAx>
        <c:axId val="10083200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00833536"/>
        <c:crosses val="max"/>
        <c:crossBetween val="between"/>
      </c:valAx>
      <c:catAx>
        <c:axId val="100833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832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6.7532705786369052E-2"/>
                  <c:y val="-0.298626787057938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3.5999999999999997E-2</c:v>
                </c:pt>
                <c:pt idx="1">
                  <c:v>0.96399999999999997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04.06.2021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2023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19.05.2021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53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23.12.2020 № 31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262357"/>
            <a:ext cx="4770540" cy="475068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73287"/>
              </p:ext>
            </p:extLst>
          </p:nvPr>
        </p:nvGraphicFramePr>
        <p:xfrm>
          <a:off x="287342" y="2753052"/>
          <a:ext cx="869524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-10,7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предоставление дополнительных мер социальной поддержки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гражданам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+10,7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оказание единовременной материальной помощи гражданам, оказавшимся в трудной жизненной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ситуации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+161,5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 финансовой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поддержки социально ориентированным некоммерческим организациям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76797"/>
              </p:ext>
            </p:extLst>
          </p:nvPr>
        </p:nvGraphicFramePr>
        <p:xfrm>
          <a:off x="251520" y="124292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2 450,0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+161,5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6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2293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22365"/>
              </p:ext>
            </p:extLst>
          </p:nvPr>
        </p:nvGraphicFramePr>
        <p:xfrm>
          <a:off x="276325" y="2657834"/>
          <a:ext cx="8695246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+10 129,6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территории МОГО «Ухта»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+1 607,4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мероприятий в сфере благоустройства в рамках проекта «Народный бюджет»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+12 187,6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мероприятий в рамках регионального проекта «Формирование комфортной городской среды»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34675"/>
              </p:ext>
            </p:extLst>
          </p:nvPr>
        </p:nvGraphicFramePr>
        <p:xfrm>
          <a:off x="273554" y="114788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368 816,5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306 210,3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368 594,4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+23 924,6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76326"/>
              </p:ext>
            </p:extLst>
          </p:nvPr>
        </p:nvGraphicFramePr>
        <p:xfrm>
          <a:off x="287342" y="2598814"/>
          <a:ext cx="8695246" cy="211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+2 226,7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физкультурно-спортивных сооружений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-1 184,9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(выполнение работ) физкультурно-спортивными учреждениями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+674,0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народных проектов в сфере физической культуры и спорта (ремонт и обустройство спортивно-игровой площадки в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мкрн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УРМЗ)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+1 500,0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отдельных мероприятий регионального проекта «Спорт – норма жизни» в части оснащения объектов спортивной инфраструктуры спортивно-технологическим оборудованием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+141,6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отдельных мероприятий регионального проекта «Спорт – норма жизни» в части подготовки спортивного резерва для спортивных сборных команд (приобретение спортивного инвентаря)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202436"/>
              </p:ext>
            </p:extLst>
          </p:nvPr>
        </p:nvGraphicFramePr>
        <p:xfrm>
          <a:off x="251520" y="10886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191 508,8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429 453,2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205 911,4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+3 357,4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2019-2025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64624"/>
              </p:ext>
            </p:extLst>
          </p:nvPr>
        </p:nvGraphicFramePr>
        <p:xfrm>
          <a:off x="287342" y="317169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+2 089,7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01333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15 871,5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+2 089,7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1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369487"/>
              </p:ext>
            </p:extLst>
          </p:nvPr>
        </p:nvGraphicFramePr>
        <p:xfrm>
          <a:off x="251424" y="2338926"/>
          <a:ext cx="8695246" cy="166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+887,9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+363,0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МУ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УКС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-361,7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-1 510,0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 обеспечение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мероприятий,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осуществляемых за счет безвозмездных поступлений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01676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305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007,0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307 826,4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292 163,5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-620,8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-2 856,5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59984"/>
              </p:ext>
            </p:extLst>
          </p:nvPr>
        </p:nvGraphicFramePr>
        <p:xfrm>
          <a:off x="251520" y="450914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-2 856,5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51616" y="408838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И ИСТОЧНИКИ ФИНАНСИРОВАНИЯ </a:t>
            </a:r>
            <a:br>
              <a:rPr lang="ru-RU" dirty="0" smtClean="0"/>
            </a:br>
            <a:r>
              <a:rPr lang="ru-RU" dirty="0" smtClean="0"/>
              <a:t>ДЕФИЦИТА 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80" y="805376"/>
            <a:ext cx="84189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01719"/>
              </p:ext>
            </p:extLst>
          </p:nvPr>
        </p:nvGraphicFramePr>
        <p:xfrm>
          <a:off x="183446" y="1180576"/>
          <a:ext cx="8709129" cy="45434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311678"/>
                <a:gridCol w="1465817"/>
                <a:gridCol w="1465817"/>
                <a:gridCol w="1465817"/>
              </a:tblGrid>
              <a:tr h="5534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Источники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6796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кредитных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организаций (привлечение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кредитных организаций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(погашение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0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Бюджетные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от других бюджетов бюджетной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системы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(привлечение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0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Бюджетные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от других бюджетов бюджетной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системы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(погашение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Изменение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остатков средств на счетах по учету средств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4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Средства от продажи акций и иных форм участия в капитале, находящихся в собственности  городских округов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Всего источников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финансирования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дефицита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76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520916"/>
            <a:ext cx="4170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использование </a:t>
            </a:r>
            <a:r>
              <a:rPr lang="ru-RU" sz="1000" dirty="0">
                <a:latin typeface="Verdana" pitchFamily="34" charset="0"/>
              </a:rPr>
              <a:t>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6253" y="1426864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17,1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2020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25,3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01.05.2021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7,9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548616"/>
            <a:ext cx="4248442" cy="9417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6,1%</a:t>
            </a:r>
          </a:p>
          <a:p>
            <a:pPr>
              <a:lnSpc>
                <a:spcPct val="120000"/>
              </a:lnSpc>
            </a:pPr>
            <a:endParaRPr lang="ru-RU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42242420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951951978"/>
              </p:ext>
            </p:extLst>
          </p:nvPr>
        </p:nvGraphicFramePr>
        <p:xfrm>
          <a:off x="457990" y="2752948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058157" y="335855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79898" y="3280070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56636" y="315422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9898" y="303106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8928" y="2617204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01.05.2021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3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ОГРАНИЧЕНИЯ, УСТАНОВЛЕННЫЕ БЮДЖЕТНЫМ КОДЕКСОМ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80" y="540968"/>
            <a:ext cx="84189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35723"/>
              </p:ext>
            </p:extLst>
          </p:nvPr>
        </p:nvGraphicFramePr>
        <p:xfrm>
          <a:off x="107504" y="895863"/>
          <a:ext cx="8928991" cy="553212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134052"/>
                <a:gridCol w="990132"/>
                <a:gridCol w="1890252"/>
                <a:gridCol w="990132"/>
                <a:gridCol w="720096"/>
                <a:gridCol w="1044088"/>
                <a:gridCol w="576128"/>
                <a:gridCol w="990132"/>
                <a:gridCol w="593979"/>
              </a:tblGrid>
              <a:tr h="216371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Бюджетного Кодекса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Ограничения,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установленные Бюджетным кодексом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</a:tr>
              <a:tr h="864096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527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</a:t>
                      </a:r>
                      <a:r>
                        <a:rPr lang="ru-RU" sz="900" b="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муниципального </a:t>
                      </a:r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п.5</a:t>
                      </a:r>
                      <a:endParaRPr lang="ru-RU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107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муниципального</a:t>
                      </a:r>
                      <a:r>
                        <a:rPr lang="ru-RU" sz="9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долга не должен превышать утвержденный общий годовой объем доходов местного бюджета без учета утвержденного объема безвозмездных поступлений и поступлений налоговых доходов по дополнительным нормативам отчислений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1 351,2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1 327,8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285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Верхний предел муниципального </a:t>
                      </a: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внутреннего долга </a:t>
                      </a:r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МОГО «Ухта»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п.2</a:t>
                      </a:r>
                      <a:r>
                        <a:rPr lang="ru-RU" sz="9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п.3</a:t>
                      </a: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ru-RU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107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Верхний </a:t>
                      </a: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 муниципального </a:t>
                      </a: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внутреннего долга </a:t>
                      </a: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должен превышать ограничения, установленные для </a:t>
                      </a: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объема муниципального долга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1 323,7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583,0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1 323,7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581,7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577,8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7427">
                <a:tc>
                  <a:txBody>
                    <a:bodyPr/>
                    <a:lstStyle/>
                    <a:p>
                      <a:pPr algn="l" fontAlgn="base"/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111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не должен превышать </a:t>
                      </a:r>
                      <a:r>
                        <a:rPr lang="ru-RU" sz="9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15 % </a:t>
                      </a: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объема расходов местного бюджета, за исключением объема расходов, которые осуществляются за счет субвенций, предоставляемых из бюджетов бюджетной системы Российской Федерации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374,5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24,1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352,1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39,5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336,4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39,6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1,8%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0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93791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Начальник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Финансового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14516"/>
              </p:ext>
            </p:extLst>
          </p:nvPr>
        </p:nvGraphicFramePr>
        <p:xfrm>
          <a:off x="281488" y="618470"/>
          <a:ext cx="8620198" cy="2134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2021 год и плановый период 2022 и 2023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23.12.2020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23.12.2020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4 038,7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4 238,7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200,0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1 323,7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1 351,3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715,0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2 887,4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172,4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4 138,7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4 355,3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-100,0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37080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266183" y="2820950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281487" y="3082053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370315" y="3117630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smtClean="0">
                <a:latin typeface="Tahoma" pitchFamily="34" charset="0"/>
                <a:cs typeface="Tahoma" pitchFamily="34" charset="0"/>
              </a:rPr>
              <a:t>199 926,7 тыс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2486704" y="3130728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3025" y="5315650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480" y="5359587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+ 1 250,7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1921" y="5348919"/>
            <a:ext cx="187768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3253839"/>
            <a:ext cx="0" cy="284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2564556" y="5949405"/>
            <a:ext cx="196769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Возврат остатков межбюджетных трансфертов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4581743" y="2820950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4564827" y="3075662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4650720" y="3100222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+ 216 534,4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4564827" y="3247448"/>
            <a:ext cx="0" cy="1935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746273" y="313072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2" name="Прямая соединительная линия 12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5479086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1187" y="3804483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642" y="3848420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+ 27 539,4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4556" y="3765290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6250" y="3963156"/>
            <a:ext cx="364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3577" y="386718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21032" y="391112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+ 700,9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04094" y="3823339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Межбюджетные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трансферты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п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6903895" y="5077545"/>
            <a:ext cx="196769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Шестиугольник 79">
            <a:extLst>
              <a:ext uri="{FF2B5EF4-FFF2-40B4-BE49-F238E27FC236}">
                <a16:creationId xmlns="" xmlns:a16="http://schemas.microsoft.com/office/drawing/2014/main" id="{A2F5C02E-0500-4048-8EC7-33E4AA0FDDEF}"/>
              </a:ext>
            </a:extLst>
          </p:cNvPr>
          <p:cNvSpPr/>
          <p:nvPr/>
        </p:nvSpPr>
        <p:spPr>
          <a:xfrm>
            <a:off x="4935729" y="502440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0BE3A255-F9A7-48E9-B69D-5F6B18A2706A}"/>
              </a:ext>
            </a:extLst>
          </p:cNvPr>
          <p:cNvSpPr txBox="1"/>
          <p:nvPr/>
        </p:nvSpPr>
        <p:spPr>
          <a:xfrm>
            <a:off x="5023184" y="506834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37 362,9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2" name="Прямая соединительная линия 8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5187955"/>
            <a:ext cx="372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4030625"/>
            <a:ext cx="377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0498" y="3481544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17953" y="3525481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+ 171 148,6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01015" y="3442351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3649743"/>
            <a:ext cx="369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1003" y="4521436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0840" y="4562818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295" y="4606755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+ 171 849,5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4721491"/>
            <a:ext cx="37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Шестиугольник 53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2678" y="6062968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133" y="6106905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- 712,9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6250" y="6226404"/>
            <a:ext cx="36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01796" y="5416090"/>
            <a:ext cx="3745483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+ 27 539,4 – Увеличение расходов за счет перевыполнения доходной части бюджета в части налоговых и неналоговых доходов 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09544" y="6018535"/>
            <a:ext cx="374548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+ 969,1 – Дотация (грант) на поощрение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942626" y="5195032"/>
            <a:ext cx="0" cy="1469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0078" y="5550076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2626" y="6664376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07705" y="6302611"/>
            <a:ext cx="374548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+ 1 074,4 – Дорожный фонд (остатки на 01.01.2021)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16801" y="6541266"/>
            <a:ext cx="374548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7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 780,0 – Местный бюджет (остатки на 01.01.2021)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Шестиугольник 6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8937" y="425064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26392" y="429458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+ 1 267,3тыс.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01834" y="4211456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в 2021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  <a:endCxn id="65" idx="3"/>
          </p:cNvCxnSpPr>
          <p:nvPr/>
        </p:nvCxnSpPr>
        <p:spPr>
          <a:xfrm>
            <a:off x="4564827" y="4417377"/>
            <a:ext cx="374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Шестиугольник 68">
            <a:extLst>
              <a:ext uri="{FF2B5EF4-FFF2-40B4-BE49-F238E27FC236}">
                <a16:creationId xmlns="" xmlns:a16="http://schemas.microsoft.com/office/drawing/2014/main" id="{A2F5C02E-0500-4048-8EC7-33E4AA0FDDEF}"/>
              </a:ext>
            </a:extLst>
          </p:cNvPr>
          <p:cNvSpPr/>
          <p:nvPr/>
        </p:nvSpPr>
        <p:spPr>
          <a:xfrm>
            <a:off x="4938654" y="4636970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0BE3A255-F9A7-48E9-B69D-5F6B18A2706A}"/>
              </a:ext>
            </a:extLst>
          </p:cNvPr>
          <p:cNvSpPr txBox="1"/>
          <p:nvPr/>
        </p:nvSpPr>
        <p:spPr>
          <a:xfrm>
            <a:off x="5026109" y="4680907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6 054,7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71" name="Прямая соединительная линия 70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4800522"/>
            <a:ext cx="38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01992" y="4601555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1" name="Прямая соединительная линия 90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5077" y="6141645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3102" y="6435422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612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639069"/>
              </p:ext>
            </p:extLst>
          </p:nvPr>
        </p:nvGraphicFramePr>
        <p:xfrm>
          <a:off x="287342" y="2840878"/>
          <a:ext cx="8695246" cy="2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-177,2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Финансового управления администрации МОГО «Ухта»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-7 909,7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Обслуживание муниципального долга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-230,3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проведения землеустроительных работ по описанию местоположения границ МОГО «Ухта», населенных пунктов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+230,3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Вовлечение в оборот муниципального имущества и земельных ресурсов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+1 176,4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проведения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комплексных кадастровых работ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66147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142 334,6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126 104,7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132 086,1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-6 910,5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+734,2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+807,5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15698" y="493146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86064"/>
              </p:ext>
            </p:extLst>
          </p:nvPr>
        </p:nvGraphicFramePr>
        <p:xfrm>
          <a:off x="273554" y="534503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+734,2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проведения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комплексных кадастровых работ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179876" y="579818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2023 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84203"/>
              </p:ext>
            </p:extLst>
          </p:nvPr>
        </p:nvGraphicFramePr>
        <p:xfrm>
          <a:off x="270783" y="618972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+807,5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проведения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комплексных кадастровых работ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51768"/>
              </p:ext>
            </p:extLst>
          </p:nvPr>
        </p:nvGraphicFramePr>
        <p:xfrm>
          <a:off x="287342" y="2598814"/>
          <a:ext cx="86952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+1 765,0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Создание системы по раздельному накоплению отходов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560,1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Предупреждение и минимизация антропогенного воздействия на окружающую среду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16288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49 981,3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47 587,9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48 787,9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+3 325,1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37298"/>
              </p:ext>
            </p:extLst>
          </p:nvPr>
        </p:nvGraphicFramePr>
        <p:xfrm>
          <a:off x="265308" y="2520870"/>
          <a:ext cx="8695246" cy="640080"/>
        </p:xfrm>
        <a:graphic>
          <a:graphicData uri="http://schemas.openxmlformats.org/drawingml/2006/table">
            <a:tbl>
              <a:tblPr firstRow="1" bandRow="1"/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транспортного обслуживания населения в границах городского округа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-1 286,0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ремонта (ремонта) и содержание дорог общего пользования местного значения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0547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17 806,3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17 087,2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15 187,20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-1 254,8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6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9759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3674"/>
              </p:ext>
            </p:extLst>
          </p:nvPr>
        </p:nvGraphicFramePr>
        <p:xfrm>
          <a:off x="287342" y="2591586"/>
          <a:ext cx="8695246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7342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переселению граждан из аварийного жилищного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фонда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Строительство, реконструкция и модернизация объектов коммунальной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инфраструктуры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+20 802,6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 социальных выплат молодым семьям на приобретение жилого помещения или создание объекта индивидуального жилищного строительства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+762,1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Сохранение и поддержание надлежащего состояния муниципального жилищного фонда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Межевание и кадастр земельных участков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+2 897,3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Строительство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станции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водоочистки с созданием системы управления комплексом водоснабжения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«Пожня-Ель»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Ухта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населения коммунальными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услугами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+269,8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«УЖКХ»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4762"/>
              </p:ext>
            </p:extLst>
          </p:nvPr>
        </p:nvGraphicFramePr>
        <p:xfrm>
          <a:off x="265150" y="10790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408 559,8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308 872,7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308 206,4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31 591,6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+2 856,5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87834" y="573537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121969"/>
              </p:ext>
            </p:extLst>
          </p:nvPr>
        </p:nvGraphicFramePr>
        <p:xfrm>
          <a:off x="323656" y="6129360"/>
          <a:ext cx="8695246" cy="320040"/>
        </p:xfrm>
        <a:graphic>
          <a:graphicData uri="http://schemas.openxmlformats.org/drawingml/2006/table">
            <a:tbl>
              <a:tblPr firstRow="1" bandRow="1"/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7342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+2 856,5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Межевание и кадастр земельных участков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88089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60794"/>
              </p:ext>
            </p:extLst>
          </p:nvPr>
        </p:nvGraphicFramePr>
        <p:xfrm>
          <a:off x="287342" y="2313666"/>
          <a:ext cx="8624492" cy="4343400"/>
        </p:xfrm>
        <a:graphic>
          <a:graphicData uri="http://schemas.openxmlformats.org/drawingml/2006/table">
            <a:tbl>
              <a:tblPr firstRow="1" bandRow="1"/>
              <a:tblGrid>
                <a:gridCol w="1161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3426"/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+76 406,9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выплат ежемесячного денежного вознаграждения за классное руководство педагогическим работникам муниципальных образовательных организаций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+49 850,4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бесплатного горячего питания обучающихся 1-4 классов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1669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+1 800,0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народных проектов муниципальных организаций в сфере образования (МОУ «НОШ №23»,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МОУ «ООШ №8», МОУ «СОШ №14»)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Безвозмездные поступления на укрепление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модернизацию материально-технической базы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МДОУ «Д/с №3»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Безвозмездные поступления на организацию,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проведение и участие обучающихся, молодежи и работников муниципальных образовательных организаций в конкурсах и соревнованиях (МУ ДО «ЦЮТ» г. Ухты)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+30 000,0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базы МУ ДО «Центр творчества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им. Г.А. 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Карчевского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+1 352,0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оказание муниципальных услуг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+10 706,7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капитального и текущего ремонта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-23,9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Мероприятия по проведению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оздоровительной кампании детей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-153,0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Услуги по обращению с твердыми коммунальными отходами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53553"/>
              </p:ext>
            </p:extLst>
          </p:nvPr>
        </p:nvGraphicFramePr>
        <p:xfrm>
          <a:off x="260010" y="856902"/>
          <a:ext cx="5572158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2 301 420,0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2 237 805,4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2 280 620,1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+170 739,1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+129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408,3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+146 999,2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845294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76117"/>
              </p:ext>
            </p:extLst>
          </p:nvPr>
        </p:nvGraphicFramePr>
        <p:xfrm>
          <a:off x="287342" y="1289085"/>
          <a:ext cx="862449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3426"/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+76 406,9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Обеспечение выплат ежемесячного денежного вознаграждения за классное руководство педагогическим работникам муниципальных образовательных организаций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+53 025,3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бесплатного горячего питания обучающихся 1-4 классов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-23,9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Мероприятия по проведению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оздоровительной кампании детей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47672" y="264217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2023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8610"/>
              </p:ext>
            </p:extLst>
          </p:nvPr>
        </p:nvGraphicFramePr>
        <p:xfrm>
          <a:off x="283494" y="3085966"/>
          <a:ext cx="8624492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3426"/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+76 406,9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Обеспечение выплат ежемесячного денежного вознаграждения за классное руководство педагогическим работникам муниципальных образовательных организаций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+21 357,1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«Современная школа» (МОУ «СОШ №10»)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+49 259,1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бесплатного горячего питания обучающихся 1-4 классов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-23,9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Мероприятия по проведению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оздоровительной кампании детей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4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1843711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298431"/>
              </p:ext>
            </p:extLst>
          </p:nvPr>
        </p:nvGraphicFramePr>
        <p:xfrm>
          <a:off x="287342" y="2257287"/>
          <a:ext cx="8695246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-27 000,0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+1 520,7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модернизация материально-технической базы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+3 400,0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городских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+447,2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Комплектование книжных фондов библиотек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+153,0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Оплата услуг по обращению с твердыми коммунальными отходами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+1 763,8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народных проектов в сфере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культуры, прошедших отбор в рамках проекта «Народный бюджет»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+9 846,8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«Культурная среда»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21223"/>
              </p:ext>
            </p:extLst>
          </p:nvPr>
        </p:nvGraphicFramePr>
        <p:xfrm>
          <a:off x="251520" y="89161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23.12.2020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333 785,4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292 359,7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298 770,7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-9 868,5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2118</Words>
  <Application>Microsoft Office PowerPoint</Application>
  <PresentationFormat>Экран (4:3)</PresentationFormat>
  <Paragraphs>601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2019-2025 ГОДЫ»</vt:lpstr>
      <vt:lpstr>НЕПРОГРАММНЫЕ МЕРОПРИЯТИЯ</vt:lpstr>
      <vt:lpstr>ДЕФИЦИТ И ИСТОЧНИКИ ФИНАНСИРОВАНИЯ  ДЕФИЦИТА БЮДЖЕТА</vt:lpstr>
      <vt:lpstr>МУНИЦИПАЛЬНЫЙ ДОЛГ</vt:lpstr>
      <vt:lpstr>ОГРАНИЧЕНИЯ, УСТАНОВЛЕННЫЕ БЮДЖЕТНЫМ КОДЕКСОМ РОССИЙСКОЙ ФЕДЕРАЦИИ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923</cp:revision>
  <cp:lastPrinted>2021-06-04T06:36:08Z</cp:lastPrinted>
  <dcterms:modified xsi:type="dcterms:W3CDTF">2021-06-04T08:44:03Z</dcterms:modified>
</cp:coreProperties>
</file>